
<file path=[Content_Types].xml><?xml version="1.0" encoding="utf-8"?>
<Types xmlns="http://schemas.openxmlformats.org/package/2006/content-types"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Default Extension="xlsx" ContentType="application/vnd.openxmlformats-officedocument.spreadsheetml.sheet"/>
  <Override PartName="/ppt/charts/chart3.xml" ContentType="application/vnd.openxmlformats-officedocument.drawingml.char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embedTrueTypeFonts="1" saveSubsetFonts="1">
  <p:sldMasterIdLst>
    <p:sldMasterId id="2147483655" r:id="rId1"/>
  </p:sldMasterIdLst>
  <p:notesMasterIdLst>
    <p:notesMasterId r:id="rId3"/>
  </p:notesMasterIdLst>
  <p:handoutMasterIdLst>
    <p:handoutMasterId r:id="rId4"/>
  </p:handoutMasterIdLst>
  <p:sldIdLst>
    <p:sldId id="276" r:id="rId2"/>
  </p:sldIdLst>
  <p:sldSz cx="10693400" cy="7561263"/>
  <p:notesSz cx="6858000" cy="9144000"/>
  <p:embeddedFontLst>
    <p:embeddedFont>
      <p:font typeface="Calibri" pitchFamily="34" charset="0"/>
      <p:regular r:id="rId5"/>
      <p:bold r:id="rId6"/>
      <p:italic r:id="rId7"/>
      <p:boldItalic r:id="rId8"/>
    </p:embeddedFont>
  </p:embeddedFontLst>
  <p:defaultTextStyle>
    <a:defPPr>
      <a:defRPr lang="ja-JP"/>
    </a:defPPr>
    <a:lvl1pPr marL="0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1pPr>
    <a:lvl2pPr marL="52134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2pPr>
    <a:lvl3pPr marL="104268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3pPr>
    <a:lvl4pPr marL="1564030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4pPr>
    <a:lvl5pPr marL="208537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5pPr>
    <a:lvl6pPr marL="260671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6pPr>
    <a:lvl7pPr marL="3128059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7pPr>
    <a:lvl8pPr marL="364940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8pPr>
    <a:lvl9pPr marL="417074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376092"/>
    <a:srgbClr val="984807"/>
    <a:srgbClr val="000000"/>
    <a:srgbClr val="303030"/>
    <a:srgbClr val="5C5C5C"/>
    <a:srgbClr val="7F7F7F"/>
    <a:srgbClr val="A6A6A6"/>
    <a:srgbClr val="BFBFBF"/>
    <a:srgbClr val="D9D9D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0126" autoAdjust="0"/>
    <p:restoredTop sz="99849" autoAdjust="0"/>
  </p:normalViewPr>
  <p:slideViewPr>
    <p:cSldViewPr>
      <p:cViewPr varScale="1">
        <p:scale>
          <a:sx n="96" d="100"/>
          <a:sy n="96" d="100"/>
        </p:scale>
        <p:origin x="-1650" y="-102"/>
      </p:cViewPr>
      <p:guideLst>
        <p:guide orient="horz" pos="2382"/>
        <p:guide pos="336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2928"/>
    </p:cViewPr>
  </p:sorterViewPr>
  <p:notesViewPr>
    <p:cSldViewPr>
      <p:cViewPr varScale="1">
        <p:scale>
          <a:sx n="66" d="100"/>
          <a:sy n="66" d="100"/>
        </p:scale>
        <p:origin x="-3384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3" Type="http://schemas.openxmlformats.org/officeDocument/2006/relationships/notesMaster" Target="notesMasters/notesMaster1.xml"/><Relationship Id="rId7" Type="http://schemas.openxmlformats.org/officeDocument/2006/relationships/font" Target="fonts/font3.fntdata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theme" Target="theme/theme1.xml"/><Relationship Id="rId5" Type="http://schemas.openxmlformats.org/officeDocument/2006/relationships/font" Target="fonts/font1.fntdata"/><Relationship Id="rId10" Type="http://schemas.openxmlformats.org/officeDocument/2006/relationships/viewProps" Target="viewProps.xml"/><Relationship Id="rId4" Type="http://schemas.openxmlformats.org/officeDocument/2006/relationships/handoutMaster" Target="handoutMasters/handoutMaster1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_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__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__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ja-JP"/>
  <c:style val="10"/>
  <c:chart>
    <c:autoTitleDeleted val="1"/>
    <c:plotArea>
      <c:layout/>
      <c:radarChart>
        <c:radarStyle val="marker"/>
        <c:ser>
          <c:idx val="0"/>
          <c:order val="0"/>
          <c:tx>
            <c:strRef>
              <c:f>Sheet1!$B$1</c:f>
              <c:strCache>
                <c:ptCount val="1"/>
                <c:pt idx="0">
                  <c:v>食堂A</c:v>
                </c:pt>
              </c:strCache>
            </c:strRef>
          </c:tx>
          <c:marker>
            <c:symbol val="none"/>
          </c:marker>
          <c:cat>
            <c:strRef>
              <c:f>Sheet1!$A$2:$A$6</c:f>
              <c:strCache>
                <c:ptCount val="5"/>
                <c:pt idx="0">
                  <c:v>価格</c:v>
                </c:pt>
                <c:pt idx="1">
                  <c:v>味</c:v>
                </c:pt>
                <c:pt idx="2">
                  <c:v>接客</c:v>
                </c:pt>
                <c:pt idx="3">
                  <c:v>衛生</c:v>
                </c:pt>
                <c:pt idx="4">
                  <c:v>品数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4</c:v>
                </c:pt>
                <c:pt idx="1">
                  <c:v>3</c:v>
                </c:pt>
                <c:pt idx="2">
                  <c:v>1</c:v>
                </c:pt>
                <c:pt idx="3">
                  <c:v>2</c:v>
                </c:pt>
                <c:pt idx="4">
                  <c:v>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食堂B</c:v>
                </c:pt>
              </c:strCache>
            </c:strRef>
          </c:tx>
          <c:marker>
            <c:symbol val="none"/>
          </c:marker>
          <c:cat>
            <c:strRef>
              <c:f>Sheet1!$A$2:$A$6</c:f>
              <c:strCache>
                <c:ptCount val="5"/>
                <c:pt idx="0">
                  <c:v>価格</c:v>
                </c:pt>
                <c:pt idx="1">
                  <c:v>味</c:v>
                </c:pt>
                <c:pt idx="2">
                  <c:v>接客</c:v>
                </c:pt>
                <c:pt idx="3">
                  <c:v>衛生</c:v>
                </c:pt>
                <c:pt idx="4">
                  <c:v>品数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2</c:v>
                </c:pt>
                <c:pt idx="1">
                  <c:v>4</c:v>
                </c:pt>
                <c:pt idx="2">
                  <c:v>5</c:v>
                </c:pt>
                <c:pt idx="3">
                  <c:v>1</c:v>
                </c:pt>
                <c:pt idx="4">
                  <c:v>3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食堂C</c:v>
                </c:pt>
              </c:strCache>
            </c:strRef>
          </c:tx>
          <c:marker>
            <c:symbol val="none"/>
          </c:marker>
          <c:cat>
            <c:strRef>
              <c:f>Sheet1!$A$2:$A$6</c:f>
              <c:strCache>
                <c:ptCount val="5"/>
                <c:pt idx="0">
                  <c:v>価格</c:v>
                </c:pt>
                <c:pt idx="1">
                  <c:v>味</c:v>
                </c:pt>
                <c:pt idx="2">
                  <c:v>接客</c:v>
                </c:pt>
                <c:pt idx="3">
                  <c:v>衛生</c:v>
                </c:pt>
                <c:pt idx="4">
                  <c:v>品数</c:v>
                </c:pt>
              </c:strCache>
            </c:strRef>
          </c:cat>
          <c:val>
            <c:numRef>
              <c:f>Sheet1!$D$2:$D$6</c:f>
              <c:numCache>
                <c:formatCode>General</c:formatCode>
                <c:ptCount val="5"/>
                <c:pt idx="0">
                  <c:v>5</c:v>
                </c:pt>
                <c:pt idx="1">
                  <c:v>3</c:v>
                </c:pt>
                <c:pt idx="2">
                  <c:v>2</c:v>
                </c:pt>
                <c:pt idx="3">
                  <c:v>4</c:v>
                </c:pt>
                <c:pt idx="4">
                  <c:v>1</c:v>
                </c:pt>
              </c:numCache>
            </c:numRef>
          </c:val>
        </c:ser>
        <c:axId val="67308928"/>
        <c:axId val="67929216"/>
      </c:radarChart>
      <c:catAx>
        <c:axId val="67308928"/>
        <c:scaling>
          <c:orientation val="minMax"/>
        </c:scaling>
        <c:axPos val="b"/>
        <c:majorGridlines/>
        <c:majorTickMark val="none"/>
        <c:tickLblPos val="nextTo"/>
        <c:spPr>
          <a:ln w="9525">
            <a:noFill/>
          </a:ln>
        </c:spPr>
        <c:crossAx val="67929216"/>
        <c:crosses val="autoZero"/>
        <c:auto val="1"/>
        <c:lblAlgn val="ctr"/>
        <c:lblOffset val="100"/>
      </c:catAx>
      <c:valAx>
        <c:axId val="67929216"/>
        <c:scaling>
          <c:orientation val="minMax"/>
          <c:max val="5"/>
        </c:scaling>
        <c:axPos val="l"/>
        <c:majorGridlines/>
        <c:numFmt formatCode="General" sourceLinked="1"/>
        <c:tickLblPos val="nextTo"/>
        <c:crossAx val="67308928"/>
        <c:crosses val="autoZero"/>
        <c:crossBetween val="between"/>
        <c:majorUnit val="1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ja-JP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ja-JP"/>
  <c:style val="42"/>
  <c:chart>
    <c:autoTitleDeleted val="1"/>
    <c:plotArea>
      <c:layout/>
      <c:radarChart>
        <c:radarStyle val="marker"/>
        <c:ser>
          <c:idx val="0"/>
          <c:order val="0"/>
          <c:tx>
            <c:strRef>
              <c:f>Sheet1!$B$1</c:f>
              <c:strCache>
                <c:ptCount val="1"/>
                <c:pt idx="0">
                  <c:v>食堂A</c:v>
                </c:pt>
              </c:strCache>
            </c:strRef>
          </c:tx>
          <c:cat>
            <c:strRef>
              <c:f>Sheet1!$A$2:$A$6</c:f>
              <c:strCache>
                <c:ptCount val="5"/>
                <c:pt idx="0">
                  <c:v>価格</c:v>
                </c:pt>
                <c:pt idx="1">
                  <c:v>味</c:v>
                </c:pt>
                <c:pt idx="2">
                  <c:v>接客</c:v>
                </c:pt>
                <c:pt idx="3">
                  <c:v>衛生</c:v>
                </c:pt>
                <c:pt idx="4">
                  <c:v>品数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4</c:v>
                </c:pt>
                <c:pt idx="1">
                  <c:v>3</c:v>
                </c:pt>
                <c:pt idx="2">
                  <c:v>1</c:v>
                </c:pt>
                <c:pt idx="3">
                  <c:v>2</c:v>
                </c:pt>
                <c:pt idx="4">
                  <c:v>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食堂B</c:v>
                </c:pt>
              </c:strCache>
            </c:strRef>
          </c:tx>
          <c:cat>
            <c:strRef>
              <c:f>Sheet1!$A$2:$A$6</c:f>
              <c:strCache>
                <c:ptCount val="5"/>
                <c:pt idx="0">
                  <c:v>価格</c:v>
                </c:pt>
                <c:pt idx="1">
                  <c:v>味</c:v>
                </c:pt>
                <c:pt idx="2">
                  <c:v>接客</c:v>
                </c:pt>
                <c:pt idx="3">
                  <c:v>衛生</c:v>
                </c:pt>
                <c:pt idx="4">
                  <c:v>品数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2</c:v>
                </c:pt>
                <c:pt idx="1">
                  <c:v>4</c:v>
                </c:pt>
                <c:pt idx="2">
                  <c:v>5</c:v>
                </c:pt>
                <c:pt idx="3">
                  <c:v>1</c:v>
                </c:pt>
                <c:pt idx="4">
                  <c:v>3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食堂C</c:v>
                </c:pt>
              </c:strCache>
            </c:strRef>
          </c:tx>
          <c:cat>
            <c:strRef>
              <c:f>Sheet1!$A$2:$A$6</c:f>
              <c:strCache>
                <c:ptCount val="5"/>
                <c:pt idx="0">
                  <c:v>価格</c:v>
                </c:pt>
                <c:pt idx="1">
                  <c:v>味</c:v>
                </c:pt>
                <c:pt idx="2">
                  <c:v>接客</c:v>
                </c:pt>
                <c:pt idx="3">
                  <c:v>衛生</c:v>
                </c:pt>
                <c:pt idx="4">
                  <c:v>品数</c:v>
                </c:pt>
              </c:strCache>
            </c:strRef>
          </c:cat>
          <c:val>
            <c:numRef>
              <c:f>Sheet1!$D$2:$D$6</c:f>
              <c:numCache>
                <c:formatCode>General</c:formatCode>
                <c:ptCount val="5"/>
                <c:pt idx="0">
                  <c:v>5</c:v>
                </c:pt>
                <c:pt idx="1">
                  <c:v>3</c:v>
                </c:pt>
                <c:pt idx="2">
                  <c:v>2</c:v>
                </c:pt>
                <c:pt idx="3">
                  <c:v>4</c:v>
                </c:pt>
                <c:pt idx="4">
                  <c:v>1</c:v>
                </c:pt>
              </c:numCache>
            </c:numRef>
          </c:val>
        </c:ser>
        <c:axId val="67378176"/>
        <c:axId val="67388160"/>
      </c:radarChart>
      <c:catAx>
        <c:axId val="67378176"/>
        <c:scaling>
          <c:orientation val="minMax"/>
        </c:scaling>
        <c:axPos val="b"/>
        <c:majorGridlines/>
        <c:majorTickMark val="none"/>
        <c:tickLblPos val="nextTo"/>
        <c:crossAx val="67388160"/>
        <c:crosses val="autoZero"/>
        <c:auto val="1"/>
        <c:lblAlgn val="ctr"/>
        <c:lblOffset val="100"/>
      </c:catAx>
      <c:valAx>
        <c:axId val="67388160"/>
        <c:scaling>
          <c:orientation val="minMax"/>
          <c:max val="5"/>
        </c:scaling>
        <c:axPos val="l"/>
        <c:majorGridlines/>
        <c:numFmt formatCode="General" sourceLinked="1"/>
        <c:tickLblPos val="nextTo"/>
        <c:crossAx val="67378176"/>
        <c:crosses val="autoZero"/>
        <c:crossBetween val="between"/>
        <c:majorUnit val="1"/>
      </c:valAx>
      <c:spPr>
        <a:solidFill>
          <a:schemeClr val="tx1"/>
        </a:solidFill>
      </c:spPr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ja-JP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ja-JP"/>
  <c:style val="26"/>
  <c:chart>
    <c:autoTitleDeleted val="1"/>
    <c:plotArea>
      <c:layout/>
      <c:radarChart>
        <c:radarStyle val="filled"/>
        <c:ser>
          <c:idx val="0"/>
          <c:order val="0"/>
          <c:tx>
            <c:strRef>
              <c:f>Sheet1!$B$1</c:f>
              <c:strCache>
                <c:ptCount val="1"/>
                <c:pt idx="0">
                  <c:v>食堂A</c:v>
                </c:pt>
              </c:strCache>
            </c:strRef>
          </c:tx>
          <c:cat>
            <c:strRef>
              <c:f>Sheet1!$A$2:$A$6</c:f>
              <c:strCache>
                <c:ptCount val="5"/>
                <c:pt idx="0">
                  <c:v>価格</c:v>
                </c:pt>
                <c:pt idx="1">
                  <c:v>味</c:v>
                </c:pt>
                <c:pt idx="2">
                  <c:v>接客</c:v>
                </c:pt>
                <c:pt idx="3">
                  <c:v>衛生</c:v>
                </c:pt>
                <c:pt idx="4">
                  <c:v>品数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4</c:v>
                </c:pt>
                <c:pt idx="1">
                  <c:v>3</c:v>
                </c:pt>
                <c:pt idx="2">
                  <c:v>1</c:v>
                </c:pt>
                <c:pt idx="3">
                  <c:v>2</c:v>
                </c:pt>
                <c:pt idx="4">
                  <c:v>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食堂B</c:v>
                </c:pt>
              </c:strCache>
            </c:strRef>
          </c:tx>
          <c:cat>
            <c:strRef>
              <c:f>Sheet1!$A$2:$A$6</c:f>
              <c:strCache>
                <c:ptCount val="5"/>
                <c:pt idx="0">
                  <c:v>価格</c:v>
                </c:pt>
                <c:pt idx="1">
                  <c:v>味</c:v>
                </c:pt>
                <c:pt idx="2">
                  <c:v>接客</c:v>
                </c:pt>
                <c:pt idx="3">
                  <c:v>衛生</c:v>
                </c:pt>
                <c:pt idx="4">
                  <c:v>品数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2</c:v>
                </c:pt>
                <c:pt idx="1">
                  <c:v>4</c:v>
                </c:pt>
                <c:pt idx="2">
                  <c:v>5</c:v>
                </c:pt>
                <c:pt idx="3">
                  <c:v>1</c:v>
                </c:pt>
                <c:pt idx="4">
                  <c:v>3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食堂C</c:v>
                </c:pt>
              </c:strCache>
            </c:strRef>
          </c:tx>
          <c:cat>
            <c:strRef>
              <c:f>Sheet1!$A$2:$A$6</c:f>
              <c:strCache>
                <c:ptCount val="5"/>
                <c:pt idx="0">
                  <c:v>価格</c:v>
                </c:pt>
                <c:pt idx="1">
                  <c:v>味</c:v>
                </c:pt>
                <c:pt idx="2">
                  <c:v>接客</c:v>
                </c:pt>
                <c:pt idx="3">
                  <c:v>衛生</c:v>
                </c:pt>
                <c:pt idx="4">
                  <c:v>品数</c:v>
                </c:pt>
              </c:strCache>
            </c:strRef>
          </c:cat>
          <c:val>
            <c:numRef>
              <c:f>Sheet1!$D$2:$D$6</c:f>
              <c:numCache>
                <c:formatCode>General</c:formatCode>
                <c:ptCount val="5"/>
                <c:pt idx="0">
                  <c:v>5</c:v>
                </c:pt>
                <c:pt idx="1">
                  <c:v>3</c:v>
                </c:pt>
                <c:pt idx="2">
                  <c:v>2</c:v>
                </c:pt>
                <c:pt idx="3">
                  <c:v>4</c:v>
                </c:pt>
                <c:pt idx="4">
                  <c:v>1</c:v>
                </c:pt>
              </c:numCache>
            </c:numRef>
          </c:val>
        </c:ser>
        <c:axId val="67421696"/>
        <c:axId val="67423232"/>
      </c:radarChart>
      <c:catAx>
        <c:axId val="67421696"/>
        <c:scaling>
          <c:orientation val="minMax"/>
        </c:scaling>
        <c:axPos val="b"/>
        <c:majorGridlines/>
        <c:majorTickMark val="none"/>
        <c:tickLblPos val="nextTo"/>
        <c:crossAx val="67423232"/>
        <c:crosses val="autoZero"/>
        <c:auto val="1"/>
        <c:lblAlgn val="ctr"/>
        <c:lblOffset val="100"/>
      </c:catAx>
      <c:valAx>
        <c:axId val="67423232"/>
        <c:scaling>
          <c:orientation val="minMax"/>
          <c:max val="5"/>
        </c:scaling>
        <c:axPos val="l"/>
        <c:majorGridlines/>
        <c:numFmt formatCode="General" sourceLinked="1"/>
        <c:tickLblPos val="nextTo"/>
        <c:crossAx val="67421696"/>
        <c:crosses val="autoZero"/>
        <c:crossBetween val="between"/>
        <c:majorUnit val="1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ja-JP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4FBD61-D52C-4AF7-A6F7-5A292578201E}" type="datetime1">
              <a:rPr kumimoji="1" lang="ja-JP" altLang="en-US" smtClean="0"/>
              <a:pPr/>
              <a:t>2015/2/26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C25054-A584-804F-ADE2-7C70339F12F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4224373685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031374-7413-4321-A82C-26AA0D97747D}" type="datetime1">
              <a:rPr kumimoji="1" lang="ja-JP" altLang="en-US" smtClean="0"/>
              <a:pPr/>
              <a:t>2015/2/26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004888" y="685800"/>
            <a:ext cx="48482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E4D030-1751-4CD0-AC2A-C9DF4C3F4C3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2920743182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1pPr>
    <a:lvl2pPr marL="52134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2pPr>
    <a:lvl3pPr marL="104268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3pPr>
    <a:lvl4pPr marL="1564030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4pPr>
    <a:lvl5pPr marL="208537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5pPr>
    <a:lvl6pPr marL="260671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6pPr>
    <a:lvl7pPr marL="3128059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7pPr>
    <a:lvl8pPr marL="364940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8pPr>
    <a:lvl9pPr marL="417074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1004888" y="685800"/>
            <a:ext cx="48482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E4D030-1751-4CD0-AC2A-C9DF4C3F4C39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60A57157-F4B6-49B4-9910-9576FF2ED1AC}" type="datetime1">
              <a:rPr kumimoji="1" lang="ja-JP" altLang="en-US" smtClean="0"/>
              <a:pPr/>
              <a:t>2015/2/26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7744380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206196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kumimoji="1" sz="2400" b="1" kern="1200" baseline="0">
          <a:solidFill>
            <a:schemeClr val="tx1"/>
          </a:solidFill>
          <a:latin typeface="+mn-lt"/>
          <a:ea typeface="+mn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グラフ 1"/>
          <p:cNvGraphicFramePr/>
          <p:nvPr/>
        </p:nvGraphicFramePr>
        <p:xfrm>
          <a:off x="5480394" y="180231"/>
          <a:ext cx="4979016" cy="3168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正方形/長方形 3"/>
          <p:cNvSpPr/>
          <p:nvPr/>
        </p:nvSpPr>
        <p:spPr>
          <a:xfrm>
            <a:off x="277685" y="396255"/>
            <a:ext cx="506901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54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レーダーチャート</a:t>
            </a:r>
            <a:endParaRPr lang="en-US" altLang="ja-JP" sz="54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50156" y="1692399"/>
            <a:ext cx="57606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 smtClean="0">
                <a:latin typeface="+mn-ea"/>
              </a:rPr>
              <a:t>グラフを選択してグラフツールに切り替えると、</a:t>
            </a:r>
            <a:endParaRPr kumimoji="1" lang="en-US" altLang="ja-JP" sz="2000" dirty="0" smtClean="0">
              <a:latin typeface="+mn-ea"/>
            </a:endParaRPr>
          </a:p>
          <a:p>
            <a:r>
              <a:rPr lang="en-US" altLang="ja-JP" sz="2000" dirty="0" smtClean="0">
                <a:latin typeface="+mn-ea"/>
              </a:rPr>
              <a:t>Excel</a:t>
            </a:r>
            <a:r>
              <a:rPr lang="ja-JP" altLang="en-US" sz="2000" dirty="0" smtClean="0">
                <a:latin typeface="+mn-ea"/>
              </a:rPr>
              <a:t>で数値項目が編集できるほか</a:t>
            </a:r>
            <a:endParaRPr lang="en-US" altLang="ja-JP" sz="2000" dirty="0" smtClean="0">
              <a:latin typeface="+mn-ea"/>
            </a:endParaRPr>
          </a:p>
          <a:p>
            <a:r>
              <a:rPr kumimoji="1" lang="ja-JP" altLang="en-US" sz="2000" dirty="0" smtClean="0">
                <a:latin typeface="+mn-ea"/>
              </a:rPr>
              <a:t>デザインなどが変更できます。</a:t>
            </a:r>
            <a:endParaRPr kumimoji="1" lang="en-US" altLang="ja-JP" sz="2000" dirty="0" smtClean="0">
              <a:latin typeface="+mn-ea"/>
            </a:endParaRPr>
          </a:p>
        </p:txBody>
      </p:sp>
      <p:graphicFrame>
        <p:nvGraphicFramePr>
          <p:cNvPr id="8" name="グラフ 7"/>
          <p:cNvGraphicFramePr/>
          <p:nvPr/>
        </p:nvGraphicFramePr>
        <p:xfrm>
          <a:off x="5490716" y="3924647"/>
          <a:ext cx="4979016" cy="3168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" name="グラフ 8"/>
          <p:cNvGraphicFramePr/>
          <p:nvPr/>
        </p:nvGraphicFramePr>
        <p:xfrm>
          <a:off x="234132" y="3996655"/>
          <a:ext cx="4979016" cy="3168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xmlns="" val="636345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se">
  <a:themeElements>
    <a:clrScheme name="シック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26</Words>
  <Application>Microsoft Office PowerPoint</Application>
  <PresentationFormat>ユーザー設定</PresentationFormat>
  <Paragraphs>6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Calibri</vt:lpstr>
      <vt:lpstr>base</vt:lpstr>
      <vt:lpstr>スライド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2008-11-17T05:18:55Z</dcterms:created>
  <dcterms:modified xsi:type="dcterms:W3CDTF">2015-02-26T02:51:13Z</dcterms:modified>
</cp:coreProperties>
</file>