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91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2015/2/22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円/楕円 30"/>
          <p:cNvSpPr/>
          <p:nvPr/>
        </p:nvSpPr>
        <p:spPr>
          <a:xfrm>
            <a:off x="954212" y="5580831"/>
            <a:ext cx="8712968" cy="172819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72008" y="1476375"/>
            <a:ext cx="2250356" cy="381642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36000" rtlCol="0" anchor="ctr"/>
          <a:lstStyle/>
          <a:p>
            <a:r>
              <a:rPr kumimoji="1" lang="ja-JP" altLang="en-US" sz="2000" b="1" dirty="0" smtClean="0"/>
              <a:t>広告</a:t>
            </a:r>
            <a:endParaRPr kumimoji="1" lang="en-US" altLang="ja-JP" sz="2000" b="1" dirty="0" smtClean="0"/>
          </a:p>
          <a:p>
            <a:endParaRPr kumimoji="1" lang="en-US" altLang="ja-JP" sz="2000" b="1" dirty="0" smtClean="0"/>
          </a:p>
          <a:p>
            <a:r>
              <a:rPr lang="ja-JP" altLang="en-US" sz="2000" b="1" dirty="0" smtClean="0"/>
              <a:t>ダイレクト</a:t>
            </a:r>
            <a:endParaRPr lang="en-US" altLang="ja-JP" sz="2000" b="1" dirty="0" smtClean="0"/>
          </a:p>
          <a:p>
            <a:r>
              <a:rPr lang="ja-JP" altLang="en-US" sz="2000" b="1" dirty="0" smtClean="0"/>
              <a:t>メール</a:t>
            </a:r>
            <a:endParaRPr lang="en-US" altLang="ja-JP" sz="2000" b="1" dirty="0" smtClean="0"/>
          </a:p>
          <a:p>
            <a:endParaRPr lang="en-US" altLang="ja-JP" sz="2000" b="1" dirty="0" smtClean="0"/>
          </a:p>
          <a:p>
            <a:r>
              <a:rPr kumimoji="1" lang="en-US" altLang="ja-JP" sz="2000" b="1" dirty="0" smtClean="0"/>
              <a:t>SNS</a:t>
            </a:r>
            <a:r>
              <a:rPr kumimoji="1" lang="ja-JP" altLang="en-US" sz="2000" b="1" dirty="0" smtClean="0"/>
              <a:t>発信</a:t>
            </a:r>
            <a:endParaRPr kumimoji="1" lang="en-US" altLang="ja-JP" sz="2000" b="1" dirty="0" smtClean="0"/>
          </a:p>
          <a:p>
            <a:endParaRPr lang="en-US" altLang="ja-JP" sz="2000" b="1" dirty="0" smtClean="0"/>
          </a:p>
          <a:p>
            <a:endParaRPr lang="en-US" altLang="ja-JP" sz="2000" b="1" dirty="0" smtClean="0"/>
          </a:p>
          <a:p>
            <a:r>
              <a:rPr kumimoji="1" lang="ja-JP" altLang="en-US" sz="2000" b="1" dirty="0" smtClean="0"/>
              <a:t>イベント</a:t>
            </a:r>
            <a:endParaRPr kumimoji="1" lang="ja-JP" altLang="en-US" sz="2000" b="1" dirty="0"/>
          </a:p>
        </p:txBody>
      </p:sp>
      <p:sp>
        <p:nvSpPr>
          <p:cNvPr id="3" name="角丸四角形 2"/>
          <p:cNvSpPr/>
          <p:nvPr/>
        </p:nvSpPr>
        <p:spPr>
          <a:xfrm>
            <a:off x="2880320" y="1476375"/>
            <a:ext cx="2232248" cy="381642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ja-JP" altLang="en-US" sz="2000" b="1" dirty="0" smtClean="0"/>
              <a:t>ダイレクト</a:t>
            </a:r>
            <a:endParaRPr lang="en-US" altLang="ja-JP" sz="2000" b="1" dirty="0" smtClean="0"/>
          </a:p>
          <a:p>
            <a:r>
              <a:rPr lang="ja-JP" altLang="en-US" sz="2000" b="1" dirty="0" smtClean="0"/>
              <a:t>メール</a:t>
            </a:r>
            <a:endParaRPr lang="en-US" altLang="ja-JP" sz="2000" b="1" dirty="0" smtClean="0"/>
          </a:p>
          <a:p>
            <a:endParaRPr lang="en-US" altLang="ja-JP" sz="2000" b="1" dirty="0" smtClean="0"/>
          </a:p>
          <a:p>
            <a:r>
              <a:rPr lang="en-US" altLang="ja-JP" sz="2000" b="1" dirty="0" smtClean="0"/>
              <a:t>SNS</a:t>
            </a:r>
            <a:r>
              <a:rPr lang="ja-JP" altLang="en-US" sz="2000" b="1" dirty="0" smtClean="0"/>
              <a:t>発信</a:t>
            </a:r>
            <a:endParaRPr lang="en-US" altLang="ja-JP" sz="2000" b="1" dirty="0" smtClean="0"/>
          </a:p>
          <a:p>
            <a:endParaRPr lang="en-US" altLang="ja-JP" sz="2000" b="1" dirty="0" smtClean="0"/>
          </a:p>
          <a:p>
            <a:endParaRPr lang="en-US" altLang="ja-JP" sz="2000" b="1" dirty="0" smtClean="0"/>
          </a:p>
          <a:p>
            <a:r>
              <a:rPr lang="ja-JP" altLang="en-US" sz="2000" b="1" dirty="0" smtClean="0"/>
              <a:t>イベント</a:t>
            </a:r>
            <a:endParaRPr kumimoji="1" lang="ja-JP" altLang="en-US" sz="2000" dirty="0"/>
          </a:p>
        </p:txBody>
      </p:sp>
      <p:sp>
        <p:nvSpPr>
          <p:cNvPr id="4" name="角丸四角形 3"/>
          <p:cNvSpPr/>
          <p:nvPr/>
        </p:nvSpPr>
        <p:spPr>
          <a:xfrm>
            <a:off x="5688632" y="1476375"/>
            <a:ext cx="2160240" cy="381642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ja-JP" altLang="en-US" sz="2000" b="1" dirty="0" smtClean="0"/>
              <a:t>案内</a:t>
            </a:r>
            <a:endParaRPr lang="en-US" altLang="ja-JP" sz="2000" b="1" dirty="0" smtClean="0"/>
          </a:p>
          <a:p>
            <a:r>
              <a:rPr lang="ja-JP" altLang="en-US" sz="2000" b="1" dirty="0" smtClean="0"/>
              <a:t>メール</a:t>
            </a:r>
            <a:endParaRPr lang="en-US" altLang="ja-JP" sz="2000" b="1" dirty="0" smtClean="0"/>
          </a:p>
          <a:p>
            <a:endParaRPr lang="en-US" altLang="ja-JP" sz="2000" b="1" dirty="0" smtClean="0"/>
          </a:p>
          <a:p>
            <a:r>
              <a:rPr lang="ja-JP" altLang="en-US" sz="2000" b="1" dirty="0" smtClean="0"/>
              <a:t>特定</a:t>
            </a:r>
            <a:endParaRPr lang="en-US" altLang="ja-JP" sz="2000" b="1" dirty="0" smtClean="0"/>
          </a:p>
          <a:p>
            <a:r>
              <a:rPr lang="en-US" altLang="ja-JP" sz="2000" b="1" dirty="0" smtClean="0"/>
              <a:t>SNS</a:t>
            </a:r>
            <a:r>
              <a:rPr lang="ja-JP" altLang="en-US" sz="2000" b="1" dirty="0" smtClean="0"/>
              <a:t>発信</a:t>
            </a:r>
            <a:endParaRPr lang="en-US" altLang="ja-JP" sz="2000" b="1" dirty="0" smtClean="0"/>
          </a:p>
          <a:p>
            <a:endParaRPr lang="en-US" altLang="ja-JP" sz="2000" b="1" dirty="0" smtClean="0"/>
          </a:p>
          <a:p>
            <a:r>
              <a:rPr lang="ja-JP" altLang="en-US" sz="2000" b="1" dirty="0" smtClean="0"/>
              <a:t>特典</a:t>
            </a:r>
            <a:endParaRPr lang="en-US" altLang="ja-JP" sz="2000" b="1" dirty="0" smtClean="0"/>
          </a:p>
          <a:p>
            <a:r>
              <a:rPr lang="ja-JP" altLang="en-US" sz="2000" b="1" dirty="0" smtClean="0"/>
              <a:t>イベント</a:t>
            </a:r>
            <a:endParaRPr lang="ja-JP" altLang="en-US" sz="2000" dirty="0" smtClean="0"/>
          </a:p>
          <a:p>
            <a:pPr algn="ctr"/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8424936" y="1404367"/>
            <a:ext cx="2106340" cy="381642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ja-JP" altLang="en-US" sz="2000" b="1" dirty="0" smtClean="0"/>
              <a:t>案内</a:t>
            </a:r>
            <a:endParaRPr lang="en-US" altLang="ja-JP" sz="2000" b="1" dirty="0" smtClean="0"/>
          </a:p>
          <a:p>
            <a:r>
              <a:rPr lang="ja-JP" altLang="en-US" sz="2000" b="1" dirty="0" smtClean="0"/>
              <a:t>メール</a:t>
            </a:r>
            <a:endParaRPr lang="en-US" altLang="ja-JP" sz="2000" b="1" dirty="0" smtClean="0"/>
          </a:p>
          <a:p>
            <a:endParaRPr lang="en-US" altLang="ja-JP" sz="2000" b="1" dirty="0" smtClean="0"/>
          </a:p>
          <a:p>
            <a:r>
              <a:rPr lang="ja-JP" altLang="en-US" sz="2000" b="1" dirty="0" smtClean="0"/>
              <a:t>特定</a:t>
            </a:r>
            <a:endParaRPr lang="en-US" altLang="ja-JP" sz="2000" b="1" dirty="0" smtClean="0"/>
          </a:p>
          <a:p>
            <a:r>
              <a:rPr lang="en-US" altLang="ja-JP" sz="2000" b="1" dirty="0" smtClean="0"/>
              <a:t>SNS</a:t>
            </a:r>
            <a:r>
              <a:rPr lang="ja-JP" altLang="en-US" sz="2000" b="1" dirty="0" smtClean="0"/>
              <a:t>発信</a:t>
            </a:r>
            <a:endParaRPr lang="en-US" altLang="ja-JP" sz="2000" b="1" dirty="0" smtClean="0"/>
          </a:p>
          <a:p>
            <a:endParaRPr lang="en-US" altLang="ja-JP" sz="2000" b="1" dirty="0" smtClean="0"/>
          </a:p>
          <a:p>
            <a:r>
              <a:rPr lang="ja-JP" altLang="en-US" sz="2000" b="1" dirty="0" smtClean="0"/>
              <a:t>特典</a:t>
            </a:r>
            <a:endParaRPr lang="en-US" altLang="ja-JP" sz="2000" b="1" dirty="0" smtClean="0"/>
          </a:p>
          <a:p>
            <a:r>
              <a:rPr lang="ja-JP" altLang="en-US" sz="2000" b="1" dirty="0" smtClean="0"/>
              <a:t>イベント</a:t>
            </a:r>
            <a:endParaRPr lang="ja-JP" altLang="en-US" sz="2000" dirty="0" smtClean="0"/>
          </a:p>
          <a:p>
            <a:pPr algn="ctr"/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0156" y="900311"/>
            <a:ext cx="1440160" cy="41549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 anchorCtr="1">
            <a:normAutofit/>
          </a:bodyPr>
          <a:lstStyle/>
          <a:p>
            <a:r>
              <a:rPr lang="ja-JP" altLang="en-US" dirty="0" smtClean="0"/>
              <a:t>不特定市場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18879" y="900311"/>
            <a:ext cx="963725" cy="41549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 anchor="ctr" anchorCtr="1">
            <a:normAutofit/>
          </a:bodyPr>
          <a:lstStyle/>
          <a:p>
            <a:r>
              <a:rPr kumimoji="1" lang="ja-JP" altLang="en-US" dirty="0" smtClean="0"/>
              <a:t>見込客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64696" y="900311"/>
            <a:ext cx="963725" cy="41549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 anchor="ctr" anchorCtr="1">
            <a:normAutofit/>
          </a:bodyPr>
          <a:lstStyle/>
          <a:p>
            <a:r>
              <a:rPr lang="ja-JP" altLang="en-US" dirty="0" smtClean="0"/>
              <a:t>顧客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919479" y="828303"/>
            <a:ext cx="963725" cy="41549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 anchor="ctr" anchorCtr="1">
            <a:normAutofit/>
          </a:bodyPr>
          <a:lstStyle/>
          <a:p>
            <a:r>
              <a:rPr lang="ja-JP" altLang="en-US" dirty="0" smtClean="0"/>
              <a:t>常顧客</a:t>
            </a:r>
            <a:endParaRPr kumimoji="1" lang="ja-JP" altLang="en-US" dirty="0"/>
          </a:p>
        </p:txBody>
      </p:sp>
      <p:sp>
        <p:nvSpPr>
          <p:cNvPr id="10" name="右矢印 9"/>
          <p:cNvSpPr/>
          <p:nvPr/>
        </p:nvSpPr>
        <p:spPr>
          <a:xfrm>
            <a:off x="2376264" y="3060551"/>
            <a:ext cx="432048" cy="432048"/>
          </a:xfrm>
          <a:prstGeom prst="rightArrow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右矢印 10"/>
          <p:cNvSpPr/>
          <p:nvPr/>
        </p:nvSpPr>
        <p:spPr>
          <a:xfrm>
            <a:off x="5184576" y="3060551"/>
            <a:ext cx="432048" cy="432048"/>
          </a:xfrm>
          <a:prstGeom prst="rightArrow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右矢印 11"/>
          <p:cNvSpPr/>
          <p:nvPr/>
        </p:nvSpPr>
        <p:spPr>
          <a:xfrm>
            <a:off x="7920880" y="3060551"/>
            <a:ext cx="432048" cy="432048"/>
          </a:xfrm>
          <a:prstGeom prst="rightArrow">
            <a:avLst/>
          </a:prstGeom>
          <a:gradFill flip="none" rotWithShape="1"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 descr="BS00838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7856" y="2556495"/>
            <a:ext cx="952500" cy="733425"/>
          </a:xfrm>
          <a:prstGeom prst="rect">
            <a:avLst/>
          </a:prstGeom>
        </p:spPr>
      </p:pic>
      <p:pic>
        <p:nvPicPr>
          <p:cNvPr id="14" name="図 13" descr="BS00844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7856" y="3492599"/>
            <a:ext cx="952500" cy="733425"/>
          </a:xfrm>
          <a:prstGeom prst="rect">
            <a:avLst/>
          </a:prstGeom>
        </p:spPr>
      </p:pic>
      <p:pic>
        <p:nvPicPr>
          <p:cNvPr id="15" name="図 14" descr="EN00514A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97856" y="4356695"/>
            <a:ext cx="952500" cy="733425"/>
          </a:xfrm>
          <a:prstGeom prst="rect">
            <a:avLst/>
          </a:prstGeom>
        </p:spPr>
      </p:pic>
      <p:pic>
        <p:nvPicPr>
          <p:cNvPr id="16" name="図 15" descr="HH01479A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97856" y="1620391"/>
            <a:ext cx="952500" cy="733425"/>
          </a:xfrm>
          <a:prstGeom prst="rect">
            <a:avLst/>
          </a:prstGeom>
        </p:spPr>
      </p:pic>
      <p:pic>
        <p:nvPicPr>
          <p:cNvPr id="17" name="図 16" descr="BS00838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04456" y="2124447"/>
            <a:ext cx="952500" cy="733425"/>
          </a:xfrm>
          <a:prstGeom prst="rect">
            <a:avLst/>
          </a:prstGeom>
        </p:spPr>
      </p:pic>
      <p:pic>
        <p:nvPicPr>
          <p:cNvPr id="18" name="図 17" descr="BS00844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04456" y="3060551"/>
            <a:ext cx="952500" cy="733425"/>
          </a:xfrm>
          <a:prstGeom prst="rect">
            <a:avLst/>
          </a:prstGeom>
        </p:spPr>
      </p:pic>
      <p:pic>
        <p:nvPicPr>
          <p:cNvPr id="19" name="図 18" descr="EN00514A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04456" y="3924647"/>
            <a:ext cx="952500" cy="733425"/>
          </a:xfrm>
          <a:prstGeom prst="rect">
            <a:avLst/>
          </a:prstGeom>
        </p:spPr>
      </p:pic>
      <p:pic>
        <p:nvPicPr>
          <p:cNvPr id="20" name="図 19" descr="BS00838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40760" y="1980431"/>
            <a:ext cx="952500" cy="733425"/>
          </a:xfrm>
          <a:prstGeom prst="rect">
            <a:avLst/>
          </a:prstGeom>
        </p:spPr>
      </p:pic>
      <p:pic>
        <p:nvPicPr>
          <p:cNvPr id="21" name="図 20" descr="BS00844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40760" y="2916535"/>
            <a:ext cx="952500" cy="733425"/>
          </a:xfrm>
          <a:prstGeom prst="rect">
            <a:avLst/>
          </a:prstGeom>
        </p:spPr>
      </p:pic>
      <p:pic>
        <p:nvPicPr>
          <p:cNvPr id="22" name="図 21" descr="EN00514A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40760" y="3780631"/>
            <a:ext cx="952500" cy="733425"/>
          </a:xfrm>
          <a:prstGeom prst="rect">
            <a:avLst/>
          </a:prstGeom>
        </p:spPr>
      </p:pic>
      <p:pic>
        <p:nvPicPr>
          <p:cNvPr id="23" name="図 22" descr="BS00838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23164" y="1908423"/>
            <a:ext cx="952500" cy="733425"/>
          </a:xfrm>
          <a:prstGeom prst="rect">
            <a:avLst/>
          </a:prstGeom>
        </p:spPr>
      </p:pic>
      <p:pic>
        <p:nvPicPr>
          <p:cNvPr id="24" name="図 23" descr="BS00844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523164" y="2844527"/>
            <a:ext cx="952500" cy="733425"/>
          </a:xfrm>
          <a:prstGeom prst="rect">
            <a:avLst/>
          </a:prstGeom>
        </p:spPr>
      </p:pic>
      <p:pic>
        <p:nvPicPr>
          <p:cNvPr id="25" name="図 24" descr="EN00514A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523164" y="3708623"/>
            <a:ext cx="952500" cy="733425"/>
          </a:xfrm>
          <a:prstGeom prst="rect">
            <a:avLst/>
          </a:prstGeom>
        </p:spPr>
      </p:pic>
      <p:sp>
        <p:nvSpPr>
          <p:cNvPr id="26" name="円柱 25"/>
          <p:cNvSpPr/>
          <p:nvPr/>
        </p:nvSpPr>
        <p:spPr>
          <a:xfrm>
            <a:off x="3546500" y="6084887"/>
            <a:ext cx="3672408" cy="1080120"/>
          </a:xfrm>
          <a:prstGeom prst="ca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データベース</a:t>
            </a:r>
            <a:endParaRPr kumimoji="1" lang="ja-JP" altLang="en-US" dirty="0"/>
          </a:p>
        </p:txBody>
      </p:sp>
      <p:sp>
        <p:nvSpPr>
          <p:cNvPr id="27" name="円弧 26"/>
          <p:cNvSpPr/>
          <p:nvPr/>
        </p:nvSpPr>
        <p:spPr>
          <a:xfrm flipH="1" flipV="1">
            <a:off x="1458268" y="4356695"/>
            <a:ext cx="3744416" cy="2468404"/>
          </a:xfrm>
          <a:prstGeom prst="arc">
            <a:avLst>
              <a:gd name="adj1" fmla="val 15922135"/>
              <a:gd name="adj2" fmla="val 371780"/>
            </a:avLst>
          </a:prstGeom>
          <a:ln w="152400">
            <a:solidFill>
              <a:schemeClr val="accent1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弧 27"/>
          <p:cNvSpPr/>
          <p:nvPr/>
        </p:nvSpPr>
        <p:spPr>
          <a:xfrm flipV="1">
            <a:off x="5562724" y="4284687"/>
            <a:ext cx="3744416" cy="2468404"/>
          </a:xfrm>
          <a:prstGeom prst="arc">
            <a:avLst>
              <a:gd name="adj1" fmla="val 15922135"/>
              <a:gd name="adj2" fmla="val 371780"/>
            </a:avLst>
          </a:prstGeom>
          <a:ln w="152400">
            <a:solidFill>
              <a:schemeClr val="accent1"/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上下矢印 28"/>
          <p:cNvSpPr/>
          <p:nvPr/>
        </p:nvSpPr>
        <p:spPr>
          <a:xfrm rot="19553099">
            <a:off x="3953669" y="5325610"/>
            <a:ext cx="360040" cy="792088"/>
          </a:xfrm>
          <a:prstGeom prst="upDownArrow">
            <a:avLst>
              <a:gd name="adj1" fmla="val 5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上下矢印 29"/>
          <p:cNvSpPr/>
          <p:nvPr/>
        </p:nvSpPr>
        <p:spPr>
          <a:xfrm rot="2046901" flipH="1">
            <a:off x="6329933" y="5325610"/>
            <a:ext cx="360040" cy="792088"/>
          </a:xfrm>
          <a:prstGeom prst="upDownArrow">
            <a:avLst>
              <a:gd name="adj1" fmla="val 5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914652" y="5508823"/>
            <a:ext cx="963725" cy="4154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rmAutofit/>
          </a:bodyPr>
          <a:lstStyle/>
          <a:p>
            <a:r>
              <a:rPr lang="ja-JP" altLang="en-US" dirty="0" smtClean="0"/>
              <a:t>情報</a:t>
            </a:r>
            <a:endParaRPr kumimoji="1" lang="ja-JP" altLang="en-US" dirty="0"/>
          </a:p>
        </p:txBody>
      </p:sp>
      <p:sp>
        <p:nvSpPr>
          <p:cNvPr id="33" name="正方形/長方形 32"/>
          <p:cNvSpPr/>
          <p:nvPr/>
        </p:nvSpPr>
        <p:spPr>
          <a:xfrm>
            <a:off x="67674" y="120417"/>
            <a:ext cx="36439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顧客獲得フロー</a:t>
            </a:r>
            <a:endParaRPr lang="ja-JP" altLang="en-US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ネオン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</Words>
  <Application>Microsoft Office PowerPoint</Application>
  <PresentationFormat>ユーザー設定</PresentationFormat>
  <Paragraphs>41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2015-02-22T12:18:46Z</dcterms:modified>
</cp:coreProperties>
</file>